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4.png"/><Relationship Id="rId3" Type="http://schemas.openxmlformats.org/officeDocument/2006/relationships/image" Target="../media/image14.jpeg"/><Relationship Id="rId2" Type="http://schemas.openxmlformats.org/officeDocument/2006/relationships/image" Target="../media/image7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8.sv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11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2115800" y="2324100"/>
            <a:ext cx="547370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/>
              <a:t>Social Buzz’s top 5 most popular categories of content</a:t>
            </a:r>
            <a:r>
              <a:rPr lang="en-US" sz="3600" b="1"/>
              <a:t> :</a:t>
            </a:r>
            <a:endParaRPr lang="en-US" sz="3600" b="1"/>
          </a:p>
          <a:p>
            <a:pPr marL="742950" indent="-742950" algn="just">
              <a:buFont typeface="Arial" panose="020B0604020202020204" pitchFamily="34" charset="0"/>
              <a:buAutoNum type="arabicPeriod"/>
            </a:pPr>
            <a:r>
              <a:rPr lang="en-US" sz="3600" b="1"/>
              <a:t>Animals</a:t>
            </a:r>
            <a:endParaRPr lang="en-US" sz="3600" b="1"/>
          </a:p>
          <a:p>
            <a:pPr marL="742950" indent="-742950" algn="just">
              <a:buFont typeface="Arial" panose="020B0604020202020204" pitchFamily="34" charset="0"/>
              <a:buAutoNum type="arabicPeriod"/>
            </a:pPr>
            <a:r>
              <a:rPr lang="en-US" sz="3600" b="1"/>
              <a:t>Science</a:t>
            </a:r>
            <a:endParaRPr lang="en-US" sz="3600" b="1"/>
          </a:p>
          <a:p>
            <a:pPr marL="742950" indent="-742950" algn="just">
              <a:buFont typeface="Arial" panose="020B0604020202020204" pitchFamily="34" charset="0"/>
              <a:buAutoNum type="arabicPeriod"/>
            </a:pPr>
            <a:r>
              <a:rPr lang="en-US" sz="3600" b="1"/>
              <a:t>Healthy Eating</a:t>
            </a:r>
            <a:endParaRPr lang="en-US" sz="3600" b="1"/>
          </a:p>
          <a:p>
            <a:pPr marL="742950" indent="-742950" algn="just">
              <a:buFont typeface="Arial" panose="020B0604020202020204" pitchFamily="34" charset="0"/>
              <a:buAutoNum type="arabicPeriod"/>
            </a:pPr>
            <a:r>
              <a:rPr lang="en-US" sz="3600" b="1"/>
              <a:t>Technology </a:t>
            </a:r>
            <a:endParaRPr lang="en-US" sz="3600" b="1"/>
          </a:p>
          <a:p>
            <a:pPr marL="742950" indent="-742950" algn="just">
              <a:buFont typeface="Arial" panose="020B0604020202020204" pitchFamily="34" charset="0"/>
              <a:buAutoNum type="arabicPeriod"/>
            </a:pPr>
            <a:r>
              <a:rPr lang="en-US" sz="3600" b="1"/>
              <a:t>Food</a:t>
            </a:r>
            <a:endParaRPr lang="en-US" sz="3600" b="1"/>
          </a:p>
        </p:txBody>
      </p:sp>
      <p:pic>
        <p:nvPicPr>
          <p:cNvPr id="18" name="Picture 17" descr="Screenshot (71)"/>
          <p:cNvPicPr>
            <a:picLocks noChangeAspect="1"/>
          </p:cNvPicPr>
          <p:nvPr/>
        </p:nvPicPr>
        <p:blipFill>
          <a:blip r:embed="rId6"/>
          <a:srcRect l="60540" t="23542" r="8144" b="5703"/>
          <a:stretch>
            <a:fillRect/>
          </a:stretch>
        </p:blipFill>
        <p:spPr>
          <a:xfrm>
            <a:off x="10473055" y="952500"/>
            <a:ext cx="7505065" cy="8641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5600" y="2476500"/>
            <a:ext cx="8673465" cy="3957339"/>
            <a:chOff x="0" y="0"/>
            <a:chExt cx="11564591" cy="47597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48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46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24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pPr algn="ctr"/>
            <a:endParaRPr lang="en-US" sz="3200"/>
          </a:p>
          <a:p>
            <a:pPr algn="ctr"/>
            <a:endParaRPr lang="en-US" sz="3200"/>
          </a:p>
          <a:p>
            <a:pPr algn="ctr"/>
            <a:r>
              <a:rPr lang="en-US" sz="3200"/>
              <a:t>			</a:t>
            </a:r>
            <a:endParaRPr lang="en-US" sz="320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888730" y="3238500"/>
            <a:ext cx="71666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>
                <a:sym typeface="+mn-ea"/>
              </a:rPr>
              <a:t>Social Buzz is a fast growing tech unicorn </a:t>
            </a:r>
            <a:r>
              <a:rPr lang="en-US" sz="2800">
                <a:sym typeface="+mn-ea"/>
              </a:rPr>
              <a:t>that need to adapt quickly to its global scale. </a:t>
            </a:r>
            <a:r>
              <a:rPr lang="en-US" sz="2800">
                <a:sym typeface="+mn-ea"/>
              </a:rPr>
              <a:t>Accenture has begun a 3 month POC focusing on these tasks:</a:t>
            </a:r>
            <a:endParaRPr lang="en-US" sz="2800">
              <a:sym typeface="+mn-ea"/>
            </a:endParaRPr>
          </a:p>
          <a:p>
            <a:pPr algn="ctr"/>
            <a:endParaRPr lang="en-US" sz="2800"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/>
              <a:t>An audit of their big data practice </a:t>
            </a:r>
            <a:endParaRPr lang="en-US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/>
              <a:t>Recommendations for a successful IPO </a:t>
            </a:r>
            <a:endParaRPr lang="en-US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/>
              <a:t>Analysis to find Social Buzz’s top 5 most popular categories of content </a:t>
            </a:r>
            <a:endParaRPr 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04745" y="4874895"/>
            <a:ext cx="7115810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</a:rPr>
              <a:t>Over </a:t>
            </a:r>
            <a:r>
              <a:rPr lang="en-US" sz="3200" b="1" u="sng">
                <a:solidFill>
                  <a:schemeClr val="bg1"/>
                </a:solidFill>
              </a:rPr>
              <a:t>100,000 </a:t>
            </a:r>
            <a:r>
              <a:rPr lang="en-US" sz="3200" b="1">
                <a:solidFill>
                  <a:schemeClr val="bg1"/>
                </a:solidFill>
              </a:rPr>
              <a:t>posts a day</a:t>
            </a:r>
            <a:endParaRPr lang="en-US" sz="3200" b="1">
              <a:solidFill>
                <a:schemeClr val="bg1"/>
              </a:solidFill>
            </a:endParaRPr>
          </a:p>
          <a:p>
            <a:endParaRPr lang="en-US" sz="3200" b="1">
              <a:solidFill>
                <a:schemeClr val="bg1"/>
              </a:solidFill>
            </a:endParaRPr>
          </a:p>
          <a:p>
            <a:r>
              <a:rPr lang="en-US" sz="3200" b="1" u="sng">
                <a:solidFill>
                  <a:schemeClr val="bg1"/>
                </a:solidFill>
              </a:rPr>
              <a:t>36,500,000</a:t>
            </a:r>
            <a:r>
              <a:rPr lang="en-US" sz="3200" b="1">
                <a:solidFill>
                  <a:schemeClr val="bg1"/>
                </a:solidFill>
              </a:rPr>
              <a:t> pieces of content per year!</a:t>
            </a:r>
            <a:endParaRPr lang="en-US" sz="3200" b="1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But how to capitalize on it when there is so much?</a:t>
            </a:r>
            <a:endParaRPr lang="en-US" sz="3000">
              <a:solidFill>
                <a:schemeClr val="bg1"/>
              </a:solidFill>
            </a:endParaRP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b="1" u="sng">
                <a:solidFill>
                  <a:schemeClr val="bg1"/>
                </a:solidFill>
                <a:sym typeface="+mn-ea"/>
              </a:rPr>
              <a:t>Analysis to find Social Buzz’s top 5 most popular categories of content </a:t>
            </a:r>
            <a:endParaRPr lang="en-US" sz="3000" b="1" u="sng">
              <a:solidFill>
                <a:schemeClr val="bg1"/>
              </a:solidFill>
            </a:endParaRPr>
          </a:p>
          <a:p>
            <a:endParaRPr lang="en-US" sz="3000" b="1" u="sng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049375" y="1333500"/>
            <a:ext cx="3888740" cy="103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Andrew Fleming</a:t>
            </a:r>
            <a:endParaRPr lang="en-US" sz="2800" b="1"/>
          </a:p>
          <a:p>
            <a:pPr>
              <a:lnSpc>
                <a:spcPct val="120000"/>
              </a:lnSpc>
            </a:pPr>
            <a:r>
              <a:rPr lang="en-US" sz="2800"/>
              <a:t>Chief Technical Architect</a:t>
            </a:r>
            <a:endParaRPr lang="en-US" sz="2800"/>
          </a:p>
        </p:txBody>
      </p:sp>
      <p:sp>
        <p:nvSpPr>
          <p:cNvPr id="34" name="Text Box 33"/>
          <p:cNvSpPr txBox="1"/>
          <p:nvPr/>
        </p:nvSpPr>
        <p:spPr>
          <a:xfrm>
            <a:off x="14097000" y="4329430"/>
            <a:ext cx="3466465" cy="995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Marcus Rompton</a:t>
            </a:r>
            <a:endParaRPr lang="en-US" sz="2800" b="1"/>
          </a:p>
          <a:p>
            <a:pPr>
              <a:lnSpc>
                <a:spcPct val="110000"/>
              </a:lnSpc>
            </a:pPr>
            <a:r>
              <a:rPr lang="en-US" sz="2800"/>
              <a:t>Senior Principle</a:t>
            </a:r>
            <a:endParaRPr lang="en-US" sz="2800"/>
          </a:p>
        </p:txBody>
      </p:sp>
      <p:sp>
        <p:nvSpPr>
          <p:cNvPr id="35" name="Text Box 34"/>
          <p:cNvSpPr txBox="1"/>
          <p:nvPr/>
        </p:nvSpPr>
        <p:spPr>
          <a:xfrm>
            <a:off x="14097000" y="7581900"/>
            <a:ext cx="2987675" cy="995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Atin Mahajan</a:t>
            </a:r>
            <a:endParaRPr lang="en-US" sz="2800" b="1"/>
          </a:p>
          <a:p>
            <a:pPr>
              <a:lnSpc>
                <a:spcPct val="110000"/>
              </a:lnSpc>
            </a:pPr>
            <a:r>
              <a:rPr lang="en-US" sz="2800"/>
              <a:t>Data Analyst</a:t>
            </a:r>
            <a:endParaRPr 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60165" y="1395095"/>
            <a:ext cx="3382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Understanding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5943600" y="2919730"/>
            <a:ext cx="3657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Cleaning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790815" y="4487545"/>
            <a:ext cx="3334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Modelling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9658985" y="6184265"/>
            <a:ext cx="306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Analysis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11591925" y="7816215"/>
            <a:ext cx="319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Uncover Insights</a:t>
            </a:r>
            <a:endParaRPr 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438563" y="6480309"/>
            <a:ext cx="2972219" cy="881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92163" y="6515234"/>
            <a:ext cx="2972219" cy="88175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474720" y="2628900"/>
            <a:ext cx="11677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>
                <a:solidFill>
                  <a:schemeClr val="accent4">
                    <a:lumMod val="75000"/>
                  </a:schemeClr>
                </a:solidFill>
              </a:rPr>
              <a:t>16</a:t>
            </a:r>
            <a:endParaRPr lang="en-US" sz="6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696200" y="2628900"/>
            <a:ext cx="22091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>
                <a:solidFill>
                  <a:schemeClr val="accent4">
                    <a:lumMod val="75000"/>
                  </a:schemeClr>
                </a:solidFill>
              </a:rPr>
              <a:t>1897</a:t>
            </a:r>
            <a:endParaRPr lang="en-US" sz="6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2987655" y="2533015"/>
            <a:ext cx="20237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>
                <a:solidFill>
                  <a:schemeClr val="accent4">
                    <a:lumMod val="75000"/>
                  </a:schemeClr>
                </a:solidFill>
              </a:rPr>
              <a:t>May</a:t>
            </a:r>
            <a:endParaRPr lang="en-US" sz="6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855595" y="4762500"/>
            <a:ext cx="24053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/>
              <a:t>UNIQUE CATEGORIES</a:t>
            </a:r>
            <a:endParaRPr lang="en-US" sz="3200"/>
          </a:p>
        </p:txBody>
      </p:sp>
      <p:sp>
        <p:nvSpPr>
          <p:cNvPr id="18" name="Text Box 17"/>
          <p:cNvSpPr txBox="1"/>
          <p:nvPr/>
        </p:nvSpPr>
        <p:spPr>
          <a:xfrm>
            <a:off x="7007860" y="4723765"/>
            <a:ext cx="3455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/>
              <a:t>REACTIONS TO “ANIMALS” POSTS</a:t>
            </a:r>
            <a:endParaRPr lang="en-US" sz="3200"/>
          </a:p>
        </p:txBody>
      </p:sp>
      <p:sp>
        <p:nvSpPr>
          <p:cNvPr id="19" name="Text Box 18"/>
          <p:cNvSpPr txBox="1"/>
          <p:nvPr/>
        </p:nvSpPr>
        <p:spPr>
          <a:xfrm>
            <a:off x="12299950" y="4723765"/>
            <a:ext cx="28930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/>
              <a:t>MONTH WITH MOST POSTS</a:t>
            </a:r>
            <a:endParaRPr lang="en-US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60" y="1958340"/>
            <a:ext cx="13413105" cy="6491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815" y="1859915"/>
            <a:ext cx="12258675" cy="665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WPS Presentation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13</cp:revision>
  <dcterms:created xsi:type="dcterms:W3CDTF">2006-08-16T00:00:00Z</dcterms:created>
  <dcterms:modified xsi:type="dcterms:W3CDTF">2022-12-19T17:12:34Z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FAFAD1DE7F7D41CF829973308CFB6071</vt:lpwstr>
  </property>
  <property fmtid="{D5CDD505-2E9C-101B-9397-08002B2CF9AE}" pid="3" name="KSOProductBuildVer">
    <vt:lpwstr>1033-11.2.0.11214</vt:lpwstr>
  </property>
</Properties>
</file>